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7" r:id="rId3"/>
    <p:sldId id="259" r:id="rId4"/>
    <p:sldId id="260" r:id="rId5"/>
    <p:sldId id="261" r:id="rId6"/>
    <p:sldId id="266" r:id="rId7"/>
    <p:sldId id="263" r:id="rId8"/>
    <p:sldId id="267" r:id="rId9"/>
    <p:sldId id="268" r:id="rId10"/>
    <p:sldId id="270" r:id="rId11"/>
    <p:sldId id="264" r:id="rId12"/>
    <p:sldId id="278" r:id="rId13"/>
    <p:sldId id="279" r:id="rId14"/>
    <p:sldId id="271" r:id="rId15"/>
    <p:sldId id="272" r:id="rId16"/>
    <p:sldId id="273" r:id="rId17"/>
    <p:sldId id="281" r:id="rId18"/>
    <p:sldId id="275" r:id="rId19"/>
    <p:sldId id="274" r:id="rId20"/>
    <p:sldId id="276" r:id="rId21"/>
    <p:sldId id="282" r:id="rId22"/>
    <p:sldId id="280" r:id="rId23"/>
    <p:sldId id="25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613"/>
    <p:restoredTop sz="84366"/>
  </p:normalViewPr>
  <p:slideViewPr>
    <p:cSldViewPr snapToGrid="0">
      <p:cViewPr varScale="1">
        <p:scale>
          <a:sx n="96" d="100"/>
          <a:sy n="96" d="100"/>
        </p:scale>
        <p:origin x="192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2416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A6CCEA6-69A4-BB1C-3F2B-D4C4D43FE92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FE1349-F6D7-33CB-6648-07262592F14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E9016C-6AE3-A045-9230-BAB48214C8D7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5647C4-73E8-5B93-9F17-C60076CCC58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070272-CD31-AD98-C13F-0E8134363D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D40554-694F-4C47-A9BA-7BA3A95AE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034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540F16-9CDF-EA46-B8B3-9FD990B2EFA7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099809-B112-4A41-B84C-B2470E516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590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diving into the network analysis, let’s see how the genes involved into two subtypes of autism differ?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099809-B112-4A41-B84C-B2470E516B6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2023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099809-B112-4A41-B84C-B2470E516B6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815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099809-B112-4A41-B84C-B2470E516B6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581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Degree centrality: number of edges / all possible edges</a:t>
            </a:r>
          </a:p>
          <a:p>
            <a:r>
              <a:rPr lang="en-US" dirty="0"/>
              <a:t>betweenness centrality: number of short paths passing through of the nodes/ all short paths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099809-B112-4A41-B84C-B2470E516B6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429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Degree centrality: number of </a:t>
            </a:r>
            <a:r>
              <a:rPr lang="en-US" dirty="0" err="1"/>
              <a:t>neighbours</a:t>
            </a:r>
            <a:r>
              <a:rPr lang="en-US" dirty="0"/>
              <a:t> / number of potential </a:t>
            </a:r>
            <a:r>
              <a:rPr lang="en-US" dirty="0" err="1"/>
              <a:t>neighbours</a:t>
            </a:r>
            <a:endParaRPr lang="en-US" dirty="0"/>
          </a:p>
          <a:p>
            <a:r>
              <a:rPr lang="en-US" dirty="0"/>
              <a:t>Betweenness centrality: number of shortest paths passing through the node / number of all shortest paths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099809-B112-4A41-B84C-B2470E516B6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132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FE1EE-3338-3EC9-BEFB-7F5ACC95AE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F491B6-562F-3615-280F-DFA750E69D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2D9A4-AFCA-A547-2716-4378F5116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78166-1CD9-3D49-829D-5890C72795B8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FB8821-D56D-AE3B-9BDB-311107E06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59EF8-C76F-9327-40B9-F54F89266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15FFC-99EF-C042-842D-B7FB7C000D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758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8FCAB-3E4F-54D6-12D0-FBDCD1E81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FB229E-EE74-069A-EE2C-7706233A0E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7D04F2-C254-DF60-9D80-B4625A24D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78166-1CD9-3D49-829D-5890C72795B8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50CE24-B5A9-3C63-507F-D6D60FD41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AC8B55-1F00-5CF3-080B-CE5855AB2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15FFC-99EF-C042-842D-B7FB7C000D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318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A13AA5-7AE3-0D7A-AC48-11D98E36B4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F58EC9-23B9-7038-9FE5-A4715D974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6CC274-59A1-2859-07F1-362E4A632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78166-1CD9-3D49-829D-5890C72795B8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098738-C8AF-5536-A042-8A76BC24C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F25695-BB84-0512-869E-170148C67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15FFC-99EF-C042-842D-B7FB7C000D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120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2CCE2-867A-3F3F-AB7E-84E1A3748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FBA7D7-4AB2-49FB-E031-701A5EB10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B1F03A-6604-2ABF-981D-CF47D0006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78166-1CD9-3D49-829D-5890C72795B8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8EBF4-54FD-2A6E-684A-4FE39C098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9B0A36-7890-ED39-E60A-6CD949CD7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15FFC-99EF-C042-842D-B7FB7C000D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119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7FD1F-F6E2-16C9-4798-BFE721078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D20747-3BCC-FF38-EBE1-4B0D72348E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30F79-EE7B-7FF4-3504-60B2C55A9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78166-1CD9-3D49-829D-5890C72795B8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021BCF-4AEC-2918-C285-BF8AD5282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819D0-7495-62D8-8BEF-21740465E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15FFC-99EF-C042-842D-B7FB7C000D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835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C244B-8772-779E-CA4B-F1B88DC69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F351D-C664-255B-13AA-4C929BE6F4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94B97B-F58F-43E7-B0FA-E1A627A6FB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0730F8-1A0A-6F9B-0FA9-9426EC3B8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78166-1CD9-3D49-829D-5890C72795B8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52359B-34A2-FDEF-077C-9E2883601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6AD61F-D8D0-0B15-7050-906348D2D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15FFC-99EF-C042-842D-B7FB7C000D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318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D55EE-89A3-C841-E17C-FAFFE19FB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F7859-41E2-5C26-FBF4-572DCA0A25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211874-53F9-6248-BBC1-BD9F8C5AAA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7CC919-8B11-5AD1-EFD9-1AA41C6FB9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0038E8-AD0C-FFEA-7F15-AB72663C68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268992-3D81-6240-B540-9B701FB9A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78166-1CD9-3D49-829D-5890C72795B8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728401-9941-E40F-3BAD-9340DD4F7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35636F-7D7D-F3ED-6FF6-E30DF50BE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15FFC-99EF-C042-842D-B7FB7C000D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837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86817-EB88-4EAF-C9F8-92BE2D49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AA86C8-EF9C-3A0E-1B5C-9DFDB0FE7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78166-1CD9-3D49-829D-5890C72795B8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85D8C8-9B65-D84D-991F-2BFC365A5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12B4-4F89-6ABA-9077-147A2E54E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15FFC-99EF-C042-842D-B7FB7C000D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19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AC540B-B7E7-0D3B-E790-248B67F17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78166-1CD9-3D49-829D-5890C72795B8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95E7C6-5C6E-F6ED-9DDF-C04B3C845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B40E75-32B7-E092-1A2F-4A39BEA72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15FFC-99EF-C042-842D-B7FB7C000D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776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25DF4-F049-B8A5-E4EA-43DE792DA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91031-B2BE-36EA-6DAD-4E7744872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6C3916-18D0-47BD-504F-A0640FC2A8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382EAE-E8A4-54FA-9BFE-B1FD5EAD0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78166-1CD9-3D49-829D-5890C72795B8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E2F113-868C-151D-6B40-9656357E6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A4082B-CB67-4677-2B3C-8442E4100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15FFC-99EF-C042-842D-B7FB7C000D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790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C594C-DC5D-B1D3-DB0C-5704386F2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D272A2-7AAC-3A14-AB12-23EFDFEDE1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526827-4C19-7062-C2F6-A07B05442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3815B7-1837-431A-0A1D-D6E7FAA28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78166-1CD9-3D49-829D-5890C72795B8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6E0A0F-91A8-93E7-CDEF-B4426EF4F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39F6B6-102E-29C6-8D06-03883E7B2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15FFC-99EF-C042-842D-B7FB7C000D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5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E25436-4FCB-6768-A7BF-F4B29CED3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118DC9-A283-375A-26ED-95DE92A0BF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67604C-91B1-BECC-B93D-9DDEE44D42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478166-1CD9-3D49-829D-5890C72795B8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19D813-46A1-F746-404D-122A56C0F7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B6DA2-CFDD-0D95-D670-907AA09DCF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B15FFC-99EF-C042-842D-B7FB7C000D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972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01187-7F5A-671D-F553-D9C21E63C4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2674" y="1041400"/>
            <a:ext cx="5122979" cy="2387600"/>
          </a:xfrm>
        </p:spPr>
        <p:txBody>
          <a:bodyPr>
            <a:noAutofit/>
          </a:bodyPr>
          <a:lstStyle/>
          <a:p>
            <a:r>
              <a:rPr lang="en-US" sz="4400" dirty="0"/>
              <a:t>Syndromic vs Non-Syndromic Autism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2C9D38-D983-8C7C-9965-F8D8E0E2C0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12674" y="3521074"/>
            <a:ext cx="5122980" cy="3046994"/>
          </a:xfrm>
        </p:spPr>
        <p:txBody>
          <a:bodyPr>
            <a:normAutofit/>
          </a:bodyPr>
          <a:lstStyle/>
          <a:p>
            <a:r>
              <a:rPr lang="en-US" sz="2400" dirty="0"/>
              <a:t>An Analysis of Disease-to-Disease Network and Disease-to-Gene Network</a:t>
            </a:r>
          </a:p>
          <a:p>
            <a:endParaRPr lang="en-US" dirty="0"/>
          </a:p>
          <a:p>
            <a:pPr algn="l"/>
            <a:r>
              <a:rPr lang="en-US" sz="1800" dirty="0"/>
              <a:t>Presenter: Hao CHEN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116E7CA-F8E8-EDE2-696D-59DFB3702FA9}"/>
              </a:ext>
            </a:extLst>
          </p:cNvPr>
          <p:cNvGrpSpPr/>
          <p:nvPr/>
        </p:nvGrpSpPr>
        <p:grpSpPr>
          <a:xfrm>
            <a:off x="0" y="0"/>
            <a:ext cx="6701883" cy="6874514"/>
            <a:chOff x="5616332" y="0"/>
            <a:chExt cx="6701883" cy="6874514"/>
          </a:xfrm>
        </p:grpSpPr>
        <p:pic>
          <p:nvPicPr>
            <p:cNvPr id="5" name="Picture 4" descr="A diagram of a autism spectrum disorder&#10;&#10;Description automatically generated">
              <a:extLst>
                <a:ext uri="{FF2B5EF4-FFF2-40B4-BE49-F238E27FC236}">
                  <a16:creationId xmlns:a16="http://schemas.microsoft.com/office/drawing/2014/main" id="{222DDD51-02A5-BEA1-C878-A9F906228E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013" t="9360" r="9758" b="8590"/>
            <a:stretch/>
          </p:blipFill>
          <p:spPr>
            <a:xfrm>
              <a:off x="8032373" y="2597986"/>
              <a:ext cx="4285842" cy="4276528"/>
            </a:xfrm>
            <a:prstGeom prst="ellipse">
              <a:avLst/>
            </a:prstGeom>
            <a:effectLst>
              <a:softEdge rad="281609"/>
            </a:effectLst>
          </p:spPr>
        </p:pic>
        <p:pic>
          <p:nvPicPr>
            <p:cNvPr id="1028" name="Picture 4" descr="Genetic registry reaps bounty of new autism genes | Spectrum | Autism  Research News">
              <a:extLst>
                <a:ext uri="{FF2B5EF4-FFF2-40B4-BE49-F238E27FC236}">
                  <a16:creationId xmlns:a16="http://schemas.microsoft.com/office/drawing/2014/main" id="{E3B72B71-4353-3BC8-799A-D984CA90B1D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788" t="1403" r="16866" b="-1403"/>
            <a:stretch/>
          </p:blipFill>
          <p:spPr bwMode="auto">
            <a:xfrm>
              <a:off x="8032373" y="0"/>
              <a:ext cx="3877129" cy="3887715"/>
            </a:xfrm>
            <a:prstGeom prst="ellipse">
              <a:avLst/>
            </a:prstGeom>
            <a:noFill/>
            <a:effectLst>
              <a:softEdge rad="139992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 descr="Scientists uncover new genetic mutations linked to autism spectrum disorder  | Sanford Burnham Prebys">
              <a:extLst>
                <a:ext uri="{FF2B5EF4-FFF2-40B4-BE49-F238E27FC236}">
                  <a16:creationId xmlns:a16="http://schemas.microsoft.com/office/drawing/2014/main" id="{6B8726F5-0E1D-3660-8246-B15F6354632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55" t="-280" r="28792" b="280"/>
            <a:stretch/>
          </p:blipFill>
          <p:spPr bwMode="auto">
            <a:xfrm>
              <a:off x="5616332" y="1562827"/>
              <a:ext cx="4077604" cy="4078422"/>
            </a:xfrm>
            <a:prstGeom prst="ellipse">
              <a:avLst/>
            </a:prstGeom>
            <a:noFill/>
            <a:effectLst>
              <a:softEdge rad="111816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825847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9E4ED-BDC4-4930-A538-14B6295DD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64187" cy="1325563"/>
          </a:xfrm>
        </p:spPr>
        <p:txBody>
          <a:bodyPr>
            <a:normAutofit/>
          </a:bodyPr>
          <a:lstStyle/>
          <a:p>
            <a:r>
              <a:rPr lang="en-US" sz="3600" dirty="0"/>
              <a:t>Loss-of-Function Tolerance(LFT) of All Genes</a:t>
            </a:r>
          </a:p>
        </p:txBody>
      </p:sp>
      <p:pic>
        <p:nvPicPr>
          <p:cNvPr id="4" name="Picture 3" descr="A graph with different colored rectangles&#10;&#10;Description automatically generated">
            <a:extLst>
              <a:ext uri="{FF2B5EF4-FFF2-40B4-BE49-F238E27FC236}">
                <a16:creationId xmlns:a16="http://schemas.microsoft.com/office/drawing/2014/main" id="{DDBD1FB5-BD8A-A81D-0B1C-F7405998E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685" y="1690688"/>
            <a:ext cx="8709285" cy="41991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65657C-3E38-0E44-6AC5-2029DEE10637}"/>
              </a:ext>
            </a:extLst>
          </p:cNvPr>
          <p:cNvSpPr txBox="1"/>
          <p:nvPr/>
        </p:nvSpPr>
        <p:spPr>
          <a:xfrm>
            <a:off x="7325817" y="4170494"/>
            <a:ext cx="37263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Compared with all genes, genes involved in autism tend to be less tolerant to mutations. </a:t>
            </a:r>
          </a:p>
          <a:p>
            <a:endParaRPr lang="en-US" sz="1600" b="0" i="0" u="none" strike="noStrike" dirty="0">
              <a:solidFill>
                <a:srgbClr val="333333"/>
              </a:solidFill>
              <a:effectLst/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  <a:p>
            <a:r>
              <a:rPr lang="en-US" sz="1600" dirty="0">
                <a:solidFill>
                  <a:srgbClr val="FF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Any statistic test could we do?</a:t>
            </a:r>
            <a:endParaRPr lang="en-GB" sz="1600" b="0" i="0" u="none" strike="noStrike" dirty="0">
              <a:solidFill>
                <a:srgbClr val="FF0000"/>
              </a:solidFill>
              <a:effectLst/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5161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D5FD087-1DDA-7EC2-1177-43A81E240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Shared Genes</a:t>
            </a:r>
          </a:p>
        </p:txBody>
      </p:sp>
      <p:pic>
        <p:nvPicPr>
          <p:cNvPr id="11" name="Picture 10" descr="A diagram of a number of genes shared by syndrome&#10;&#10;Description automatically generated">
            <a:extLst>
              <a:ext uri="{FF2B5EF4-FFF2-40B4-BE49-F238E27FC236}">
                <a16:creationId xmlns:a16="http://schemas.microsoft.com/office/drawing/2014/main" id="{367799A3-252B-80C5-120B-87700F774B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470"/>
          <a:stretch/>
        </p:blipFill>
        <p:spPr>
          <a:xfrm>
            <a:off x="2192407" y="1449936"/>
            <a:ext cx="7315200" cy="485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473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cell&#10;&#10;Description automatically generated with medium confidence">
            <a:extLst>
              <a:ext uri="{FF2B5EF4-FFF2-40B4-BE49-F238E27FC236}">
                <a16:creationId xmlns:a16="http://schemas.microsoft.com/office/drawing/2014/main" id="{A333D255-5936-50B8-FB3F-B469CD6399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399" r="2918" b="4359"/>
          <a:stretch/>
        </p:blipFill>
        <p:spPr>
          <a:xfrm>
            <a:off x="649884" y="643906"/>
            <a:ext cx="5758350" cy="587871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391511-7D99-7023-EE34-F9D16DC34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916" y="365125"/>
            <a:ext cx="5408343" cy="1325563"/>
          </a:xfrm>
        </p:spPr>
        <p:txBody>
          <a:bodyPr>
            <a:normAutofit/>
          </a:bodyPr>
          <a:lstStyle/>
          <a:p>
            <a:r>
              <a:rPr lang="en-US" sz="3600" dirty="0"/>
              <a:t>Autism-</a:t>
            </a:r>
            <a:r>
              <a:rPr lang="en-US" altLang="zh-CN" sz="3600" dirty="0"/>
              <a:t>Gene Bipartite Network</a:t>
            </a:r>
            <a:endParaRPr lang="en-US" sz="3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57FB37-4C43-FD7B-EDB9-9AEE6E6430C1}"/>
              </a:ext>
            </a:extLst>
          </p:cNvPr>
          <p:cNvSpPr txBox="1"/>
          <p:nvPr/>
        </p:nvSpPr>
        <p:spPr>
          <a:xfrm>
            <a:off x="6556917" y="1828800"/>
            <a:ext cx="540834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genes are associated with non-syndromic autism.</a:t>
            </a:r>
          </a:p>
          <a:p>
            <a:endParaRPr lang="en-US" dirty="0"/>
          </a:p>
          <a:p>
            <a:r>
              <a:rPr lang="en-US" dirty="0"/>
              <a:t>Genes connect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non-syndromic autism to syndromic autisms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subtypes of syndromic autism to each other. </a:t>
            </a:r>
          </a:p>
          <a:p>
            <a:endParaRPr lang="en-US" dirty="0"/>
          </a:p>
          <a:p>
            <a:r>
              <a:rPr lang="en-US" dirty="0"/>
              <a:t>Cohen syndrome &amp; Charge syndromes do not share genes with other disorders.</a:t>
            </a:r>
          </a:p>
        </p:txBody>
      </p:sp>
    </p:spTree>
    <p:extLst>
      <p:ext uri="{BB962C8B-B14F-4D97-AF65-F5344CB8AC3E}">
        <p14:creationId xmlns:p14="http://schemas.microsoft.com/office/powerpoint/2010/main" val="38042604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autism spectrum disorder&#10;&#10;Description automatically generated">
            <a:extLst>
              <a:ext uri="{FF2B5EF4-FFF2-40B4-BE49-F238E27FC236}">
                <a16:creationId xmlns:a16="http://schemas.microsoft.com/office/drawing/2014/main" id="{80F1E3C4-4952-4434-D916-27322F5A66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44" t="5790" r="3278" b="5792"/>
          <a:stretch/>
        </p:blipFill>
        <p:spPr>
          <a:xfrm>
            <a:off x="-8362" y="810508"/>
            <a:ext cx="6112726" cy="5751004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A3559BC4-BAB9-4E61-110D-54646EB58353}"/>
              </a:ext>
            </a:extLst>
          </p:cNvPr>
          <p:cNvGrpSpPr/>
          <p:nvPr/>
        </p:nvGrpSpPr>
        <p:grpSpPr>
          <a:xfrm>
            <a:off x="6076471" y="765904"/>
            <a:ext cx="6135055" cy="5902184"/>
            <a:chOff x="6068096" y="554372"/>
            <a:chExt cx="6135055" cy="590218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56EB64E-E6C1-3B01-8722-384063D1088B}"/>
                </a:ext>
              </a:extLst>
            </p:cNvPr>
            <p:cNvSpPr txBox="1"/>
            <p:nvPr/>
          </p:nvSpPr>
          <p:spPr>
            <a:xfrm>
              <a:off x="6096000" y="554372"/>
              <a:ext cx="84749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Autism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C63A6A6-2F8B-F6AB-8AA1-8028AEFD4303}"/>
                </a:ext>
              </a:extLst>
            </p:cNvPr>
            <p:cNvSpPr txBox="1"/>
            <p:nvPr/>
          </p:nvSpPr>
          <p:spPr>
            <a:xfrm>
              <a:off x="11355657" y="554372"/>
              <a:ext cx="84749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Genes</a:t>
              </a:r>
            </a:p>
          </p:txBody>
        </p:sp>
        <p:pic>
          <p:nvPicPr>
            <p:cNvPr id="4" name="Picture 3" descr="A diagram of different types of diseases&#10;&#10;Description automatically generated">
              <a:extLst>
                <a:ext uri="{FF2B5EF4-FFF2-40B4-BE49-F238E27FC236}">
                  <a16:creationId xmlns:a16="http://schemas.microsoft.com/office/drawing/2014/main" id="{DA204F79-80C9-B3F4-3846-A2D19E3F3A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88" t="7217" r="6591" b="6000"/>
            <a:stretch/>
          </p:blipFill>
          <p:spPr>
            <a:xfrm>
              <a:off x="6068096" y="872218"/>
              <a:ext cx="5997168" cy="5584338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1C02172F-569E-28EA-7244-ED4582572742}"/>
              </a:ext>
            </a:extLst>
          </p:cNvPr>
          <p:cNvSpPr txBox="1"/>
          <p:nvPr/>
        </p:nvSpPr>
        <p:spPr>
          <a:xfrm>
            <a:off x="-19513" y="63817"/>
            <a:ext cx="122115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+mj-lt"/>
              </a:rPr>
              <a:t>Trimmed Bipartite Network: Identify Potentially Important Genes</a:t>
            </a:r>
          </a:p>
        </p:txBody>
      </p:sp>
    </p:spTree>
    <p:extLst>
      <p:ext uri="{BB962C8B-B14F-4D97-AF65-F5344CB8AC3E}">
        <p14:creationId xmlns:p14="http://schemas.microsoft.com/office/powerpoint/2010/main" val="641786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5FA46-2B57-AE58-5A82-EB50704734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2103" y="1681163"/>
            <a:ext cx="4807227" cy="4351338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Diseases are nodes. An edge exists between two diseases if they share genes. </a:t>
            </a:r>
          </a:p>
          <a:p>
            <a:r>
              <a:rPr lang="en-US" sz="2000" dirty="0"/>
              <a:t>The p-value of edge is calculated using hyper-geometric test. </a:t>
            </a:r>
          </a:p>
          <a:p>
            <a:pPr lvl="1"/>
            <a:r>
              <a:rPr lang="en-US" sz="1600" dirty="0"/>
              <a:t>I.e., given that the total number of gene (N=9413), disease A with n</a:t>
            </a:r>
            <a:r>
              <a:rPr lang="en-US" sz="1600" baseline="-25000" dirty="0"/>
              <a:t>1</a:t>
            </a:r>
            <a:r>
              <a:rPr lang="en-US" sz="1600" dirty="0"/>
              <a:t> of genes, and disease B with n</a:t>
            </a:r>
            <a:r>
              <a:rPr lang="en-US" sz="1600" baseline="-25000" dirty="0"/>
              <a:t>2</a:t>
            </a:r>
            <a:r>
              <a:rPr lang="en-US" sz="1600" dirty="0"/>
              <a:t> of genes, what is the probability that these two diseases share k genes?</a:t>
            </a:r>
          </a:p>
          <a:p>
            <a:r>
              <a:rPr lang="en-US" sz="2000" dirty="0"/>
              <a:t>Edges are kept only if their p-value smaller than 0.05. </a:t>
            </a:r>
          </a:p>
          <a:p>
            <a:r>
              <a:rPr lang="en-US" sz="2000" dirty="0"/>
              <a:t>4 subtypes not connecting to any other subtype.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070C0"/>
                </a:solidFill>
              </a:rPr>
              <a:t>Note:</a:t>
            </a:r>
          </a:p>
          <a:p>
            <a:r>
              <a:rPr lang="en-US" sz="1400" dirty="0">
                <a:solidFill>
                  <a:srgbClr val="0070C0"/>
                </a:solidFill>
              </a:rPr>
              <a:t>*: p&lt;.05; **: p&lt;.01; ***: p&lt;.001; ****: p&lt;.0001; </a:t>
            </a:r>
          </a:p>
        </p:txBody>
      </p:sp>
      <p:pic>
        <p:nvPicPr>
          <p:cNvPr id="5" name="Picture 4" descr="A diagram of a autism spectrum disorder&#10;&#10;Description automatically generated">
            <a:extLst>
              <a:ext uri="{FF2B5EF4-FFF2-40B4-BE49-F238E27FC236}">
                <a16:creationId xmlns:a16="http://schemas.microsoft.com/office/drawing/2014/main" id="{24F5B798-A400-A281-5715-A24B0FF167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71" t="9360" r="3387" b="8590"/>
          <a:stretch/>
        </p:blipFill>
        <p:spPr>
          <a:xfrm>
            <a:off x="0" y="355600"/>
            <a:ext cx="6732104" cy="58861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CB2A6B-2C93-F97F-D5BB-B56C34A21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2102" y="355600"/>
            <a:ext cx="5141846" cy="1325563"/>
          </a:xfrm>
        </p:spPr>
        <p:txBody>
          <a:bodyPr>
            <a:normAutofit/>
          </a:bodyPr>
          <a:lstStyle/>
          <a:p>
            <a:r>
              <a:rPr lang="en-US" sz="3600" dirty="0"/>
              <a:t>Autism Disease Unipartite Network</a:t>
            </a:r>
          </a:p>
        </p:txBody>
      </p:sp>
    </p:spTree>
    <p:extLst>
      <p:ext uri="{BB962C8B-B14F-4D97-AF65-F5344CB8AC3E}">
        <p14:creationId xmlns:p14="http://schemas.microsoft.com/office/powerpoint/2010/main" val="11155844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diagram of different types of autism&#10;&#10;Description automatically generated with medium confidence">
            <a:extLst>
              <a:ext uri="{FF2B5EF4-FFF2-40B4-BE49-F238E27FC236}">
                <a16:creationId xmlns:a16="http://schemas.microsoft.com/office/drawing/2014/main" id="{FC53DE99-64BE-1B87-9ADC-33EE2C3E43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894" r="11103"/>
          <a:stretch/>
        </p:blipFill>
        <p:spPr>
          <a:xfrm>
            <a:off x="10887" y="10886"/>
            <a:ext cx="6802582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C21EDF-485E-38E0-3AA1-C6D1BA6F4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313" y="365125"/>
            <a:ext cx="4873487" cy="1325563"/>
          </a:xfrm>
        </p:spPr>
        <p:txBody>
          <a:bodyPr>
            <a:normAutofit/>
          </a:bodyPr>
          <a:lstStyle/>
          <a:p>
            <a:r>
              <a:rPr lang="en-US" sz="3200" dirty="0"/>
              <a:t>Disease Network for Autism &amp; Their Neighbors 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9A783C0-B83E-26FF-E563-794C015830AE}"/>
              </a:ext>
            </a:extLst>
          </p:cNvPr>
          <p:cNvSpPr txBox="1">
            <a:spLocks/>
          </p:cNvSpPr>
          <p:nvPr/>
        </p:nvSpPr>
        <p:spPr>
          <a:xfrm>
            <a:off x="6692348" y="1681162"/>
            <a:ext cx="5141843" cy="48117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728 nodes/diseases, 29495 edges </a:t>
            </a:r>
          </a:p>
          <a:p>
            <a:r>
              <a:rPr lang="en-US" sz="2000" dirty="0"/>
              <a:t>Network density: 0.1149</a:t>
            </a:r>
          </a:p>
          <a:p>
            <a:r>
              <a:rPr lang="en-US" sz="2000" dirty="0"/>
              <a:t>Edges are kept only if their p-value smaller than 0.0001. Edge weight = -log(p), truncated at 10</a:t>
            </a:r>
          </a:p>
          <a:p>
            <a:r>
              <a:rPr lang="en-US" sz="2000" dirty="0"/>
              <a:t>Non-syndromic autism (i.e., autism spectrum disorder) is located at the center of network.</a:t>
            </a:r>
          </a:p>
          <a:p>
            <a:r>
              <a:rPr lang="en-US" sz="2000" dirty="0"/>
              <a:t>All syndromic autisms are floating at the peripheral of the network. </a:t>
            </a:r>
          </a:p>
          <a:p>
            <a:r>
              <a:rPr lang="en-US" sz="2000" dirty="0"/>
              <a:t>Modularity calculation generated 11 modules. Here are more significant ones: </a:t>
            </a:r>
          </a:p>
          <a:p>
            <a:pPr lvl="1"/>
            <a:r>
              <a:rPr lang="en-US" sz="1600" dirty="0"/>
              <a:t>26.4% + 10.58% + 3.71%: ASD, psychiatric disorders, seizures, dementia, congenital disorders, learning disabilities, autistic and other complex syndromes</a:t>
            </a:r>
          </a:p>
          <a:p>
            <a:pPr lvl="1"/>
            <a:r>
              <a:rPr lang="en-US" sz="1600" dirty="0"/>
              <a:t>28.85% + 13.19%: cancer &amp; tumor</a:t>
            </a:r>
          </a:p>
          <a:p>
            <a:pPr lvl="1"/>
            <a:r>
              <a:rPr lang="en-US" sz="1600" dirty="0"/>
              <a:t>15.66%: heterogeneous disorders relating to different physiological systems, e.g., autoimmune system*, heart, lung, kidney, lung, and diabetes</a:t>
            </a:r>
          </a:p>
          <a:p>
            <a:pPr lvl="1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111039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0D970-86F7-F47F-589C-536B83352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Network (p&lt;.0001) Centrality Metrics: All Diseases</a:t>
            </a:r>
          </a:p>
        </p:txBody>
      </p:sp>
      <p:pic>
        <p:nvPicPr>
          <p:cNvPr id="7" name="Picture 6" descr="A graph of a distribution of a number of data&#10;&#10;Description automatically generated with medium confidence">
            <a:extLst>
              <a:ext uri="{FF2B5EF4-FFF2-40B4-BE49-F238E27FC236}">
                <a16:creationId xmlns:a16="http://schemas.microsoft.com/office/drawing/2014/main" id="{490D3B24-A45B-942C-2EFB-95F44949F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5740" y="1582621"/>
            <a:ext cx="5988024" cy="5040000"/>
          </a:xfrm>
          <a:prstGeom prst="rect">
            <a:avLst/>
          </a:prstGeom>
        </p:spPr>
      </p:pic>
      <p:pic>
        <p:nvPicPr>
          <p:cNvPr id="5" name="Picture 4" descr="A comparison of a graph&#10;&#10;Description automatically generated">
            <a:extLst>
              <a:ext uri="{FF2B5EF4-FFF2-40B4-BE49-F238E27FC236}">
                <a16:creationId xmlns:a16="http://schemas.microsoft.com/office/drawing/2014/main" id="{4269D37C-2AA9-82D8-B188-7BC8EAEFB7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82621"/>
            <a:ext cx="605574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7877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0D970-86F7-F47F-589C-536B83352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600" y="456356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Network (p&lt;.0001) Centrality Metrics: Autism Subtypes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BB413B-27DD-7242-1837-A9A8E370FAD0}"/>
              </a:ext>
            </a:extLst>
          </p:cNvPr>
          <p:cNvSpPr txBox="1"/>
          <p:nvPr/>
        </p:nvSpPr>
        <p:spPr>
          <a:xfrm>
            <a:off x="176406" y="1938465"/>
            <a:ext cx="118391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Degree Centrality and Betweenness Centrality of Autism Subtypes in Disease Network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D04603D-17ED-6FD8-BC4E-7142C3DD4B8F}"/>
              </a:ext>
            </a:extLst>
          </p:cNvPr>
          <p:cNvGrpSpPr/>
          <p:nvPr/>
        </p:nvGrpSpPr>
        <p:grpSpPr>
          <a:xfrm>
            <a:off x="48889" y="2359632"/>
            <a:ext cx="11891021" cy="4042012"/>
            <a:chOff x="-366925" y="2359300"/>
            <a:chExt cx="11891021" cy="4042012"/>
          </a:xfrm>
        </p:grpSpPr>
        <p:pic>
          <p:nvPicPr>
            <p:cNvPr id="12" name="Picture 11" descr="A graph with multiple colored bars&#10;&#10;Description automatically generated with medium confidence">
              <a:extLst>
                <a:ext uri="{FF2B5EF4-FFF2-40B4-BE49-F238E27FC236}">
                  <a16:creationId xmlns:a16="http://schemas.microsoft.com/office/drawing/2014/main" id="{56126F8F-8E1B-CB23-A32B-D664870B67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3635" t="6666"/>
            <a:stretch/>
          </p:blipFill>
          <p:spPr>
            <a:xfrm>
              <a:off x="6770475" y="2359300"/>
              <a:ext cx="4753621" cy="4042012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FA32506-50CA-57B3-27FD-7128800A17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6142" b="1337"/>
            <a:stretch/>
          </p:blipFill>
          <p:spPr>
            <a:xfrm>
              <a:off x="-366925" y="2359300"/>
              <a:ext cx="7137400" cy="40068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48343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0D970-86F7-F47F-589C-536B83352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Network Centrality Metrics for Autism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3C837E-0515-3F76-C324-AA9A8CE8BE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759230" y="1536412"/>
            <a:ext cx="6743700" cy="51701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690C3D-EE10-08AA-187D-1C997ED2033A}"/>
              </a:ext>
            </a:extLst>
          </p:cNvPr>
          <p:cNvSpPr txBox="1"/>
          <p:nvPr/>
        </p:nvSpPr>
        <p:spPr>
          <a:xfrm>
            <a:off x="8631044" y="2274838"/>
            <a:ext cx="32784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Data points clustering due to skewed distribution. </a:t>
            </a:r>
          </a:p>
        </p:txBody>
      </p:sp>
    </p:spTree>
    <p:extLst>
      <p:ext uri="{BB962C8B-B14F-4D97-AF65-F5344CB8AC3E}">
        <p14:creationId xmlns:p14="http://schemas.microsoft.com/office/powerpoint/2010/main" val="4533916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0D970-86F7-F47F-589C-536B83352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Does Non-Syndromic Autism Really Behave Differently?</a:t>
            </a:r>
          </a:p>
        </p:txBody>
      </p:sp>
      <p:pic>
        <p:nvPicPr>
          <p:cNvPr id="4" name="Picture 3" descr="A diagram of a diagram with different colored dots&#10;&#10;Description automatically generated with medium confidence">
            <a:extLst>
              <a:ext uri="{FF2B5EF4-FFF2-40B4-BE49-F238E27FC236}">
                <a16:creationId xmlns:a16="http://schemas.microsoft.com/office/drawing/2014/main" id="{1E3C837E-0515-3F76-C324-AA9A8CE8B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606" y="1455234"/>
            <a:ext cx="6743700" cy="5257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85A14A-5D60-9DDD-1614-FC68D4BD50FD}"/>
              </a:ext>
            </a:extLst>
          </p:cNvPr>
          <p:cNvSpPr txBox="1"/>
          <p:nvPr/>
        </p:nvSpPr>
        <p:spPr>
          <a:xfrm>
            <a:off x="8430322" y="2147490"/>
            <a:ext cx="352378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lot of data are ceiling at 0 and not shown here due to log transformation.</a:t>
            </a:r>
          </a:p>
          <a:p>
            <a:endParaRPr lang="en-US" dirty="0"/>
          </a:p>
          <a:p>
            <a:r>
              <a:rPr lang="en-US" dirty="0"/>
              <a:t>Some purely mono-genetic diseases might not show in the graph, because their centrality measurement is probably 0.</a:t>
            </a:r>
          </a:p>
          <a:p>
            <a:endParaRPr lang="en-US" dirty="0"/>
          </a:p>
          <a:p>
            <a:r>
              <a:rPr lang="en-US" dirty="0"/>
              <a:t>Is it appropriate to use Pearson’s or Spearman’s correlation analysis here?</a:t>
            </a:r>
          </a:p>
        </p:txBody>
      </p:sp>
    </p:spTree>
    <p:extLst>
      <p:ext uri="{BB962C8B-B14F-4D97-AF65-F5344CB8AC3E}">
        <p14:creationId xmlns:p14="http://schemas.microsoft.com/office/powerpoint/2010/main" val="3463638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2388E-06C7-B934-6F3A-B2A8500C0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Syndromic Autism vs Non-syndromic Autism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6685-F897-FCB4-17F5-C732101CA7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2811"/>
            <a:ext cx="10515600" cy="4559215"/>
          </a:xfrm>
        </p:spPr>
        <p:txBody>
          <a:bodyPr>
            <a:normAutofit/>
          </a:bodyPr>
          <a:lstStyle/>
          <a:p>
            <a:r>
              <a:rPr lang="en-US" sz="2400" dirty="0"/>
              <a:t>Autism - High Heritability &amp; Genetic Heterogeneity (Tick et al, 2016)</a:t>
            </a:r>
          </a:p>
          <a:p>
            <a:pPr lvl="1"/>
            <a:r>
              <a:rPr lang="en-US" sz="2000" dirty="0"/>
              <a:t>60-90% concordance in monozygotic twins </a:t>
            </a:r>
          </a:p>
          <a:p>
            <a:r>
              <a:rPr lang="en-US" sz="2400" dirty="0"/>
              <a:t>Syndromic Autism vs Non-syndromic Autism (</a:t>
            </a:r>
            <a:r>
              <a:rPr lang="en-US" sz="2400" dirty="0" err="1"/>
              <a:t>Sztainberg</a:t>
            </a:r>
            <a:r>
              <a:rPr lang="en-US" sz="2400" dirty="0"/>
              <a:t> &amp; </a:t>
            </a:r>
            <a:r>
              <a:rPr lang="en-US" sz="2400" dirty="0" err="1"/>
              <a:t>Zoghbi</a:t>
            </a:r>
            <a:r>
              <a:rPr lang="en-US" sz="2400" dirty="0"/>
              <a:t>, 2016)</a:t>
            </a:r>
          </a:p>
          <a:p>
            <a:pPr lvl="1"/>
            <a:endParaRPr lang="en-US" sz="20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D4DDA03-3D89-2DB4-E48C-FD3BD8A9DC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6424399"/>
              </p:ext>
            </p:extLst>
          </p:nvPr>
        </p:nvGraphicFramePr>
        <p:xfrm>
          <a:off x="1003258" y="2808374"/>
          <a:ext cx="10185483" cy="3759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63467">
                  <a:extLst>
                    <a:ext uri="{9D8B030D-6E8A-4147-A177-3AD203B41FA5}">
                      <a16:colId xmlns:a16="http://schemas.microsoft.com/office/drawing/2014/main" val="1118231168"/>
                    </a:ext>
                  </a:extLst>
                </a:gridCol>
                <a:gridCol w="3901131">
                  <a:extLst>
                    <a:ext uri="{9D8B030D-6E8A-4147-A177-3AD203B41FA5}">
                      <a16:colId xmlns:a16="http://schemas.microsoft.com/office/drawing/2014/main" val="3233846522"/>
                    </a:ext>
                  </a:extLst>
                </a:gridCol>
                <a:gridCol w="3820885">
                  <a:extLst>
                    <a:ext uri="{9D8B030D-6E8A-4147-A177-3AD203B41FA5}">
                      <a16:colId xmlns:a16="http://schemas.microsoft.com/office/drawing/2014/main" val="17924009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Syndromic Autism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Non-syndromic Autism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31442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Proportion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5-15% of autism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85-95% of autism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17830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Genetic features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Known genetic causes;</a:t>
                      </a:r>
                    </a:p>
                    <a:p>
                      <a:r>
                        <a:rPr lang="en-US" dirty="0"/>
                        <a:t>Mono-genetic disorders and chromosomal re-arrangement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Unknown genetic causes</a:t>
                      </a:r>
                    </a:p>
                    <a:p>
                      <a:r>
                        <a:rPr lang="en-US" dirty="0"/>
                        <a:t>Genetic heterogeneity </a:t>
                      </a:r>
                    </a:p>
                    <a:p>
                      <a:r>
                        <a:rPr lang="en-US" dirty="0"/>
                        <a:t>GWA (Genome-wide Association Studies) only explain a small portion of heritability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11967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Clinical Presentation</a:t>
                      </a: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Autism is a comorbidity of underlying complex syndrome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Autism without complex cluster of symptoms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67718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Fragile X syndrome, Rett syndrome, MECP2 duplication syndrome, tuberous sclerosis complex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Autism Spectrum Disorder (Asperger’s syndrome, pervasive developmental disorder, classic autism)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6698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00051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A6EE0-6627-8086-5D61-6BE73F4AF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Network Centrality Metrics for Autism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360764-93FB-C0B2-71AD-FE448BE29B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883" y="1850338"/>
            <a:ext cx="5405217" cy="4320000"/>
          </a:xfrm>
        </p:spPr>
      </p:pic>
      <p:pic>
        <p:nvPicPr>
          <p:cNvPr id="7" name="Picture 6" descr="A graph of a number of genes&#10;&#10;Description automatically generated">
            <a:extLst>
              <a:ext uri="{FF2B5EF4-FFF2-40B4-BE49-F238E27FC236}">
                <a16:creationId xmlns:a16="http://schemas.microsoft.com/office/drawing/2014/main" id="{50A5F449-7C0D-1C15-D5AE-A54EC3611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50338"/>
            <a:ext cx="55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0137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network&#10;&#10;Description automatically generated with medium confidence">
            <a:extLst>
              <a:ext uri="{FF2B5EF4-FFF2-40B4-BE49-F238E27FC236}">
                <a16:creationId xmlns:a16="http://schemas.microsoft.com/office/drawing/2014/main" id="{00B98352-72E2-65F9-9DED-356C65E51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800"/>
            <a:ext cx="6502400" cy="65024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D0BA792B-70AC-F30B-D14E-794500C9926E}"/>
              </a:ext>
            </a:extLst>
          </p:cNvPr>
          <p:cNvSpPr txBox="1">
            <a:spLocks/>
          </p:cNvSpPr>
          <p:nvPr/>
        </p:nvSpPr>
        <p:spPr>
          <a:xfrm>
            <a:off x="6480313" y="365125"/>
            <a:ext cx="48734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Autism and Disease Class </a:t>
            </a:r>
            <a:r>
              <a:rPr lang="en-US" altLang="zh-CN" sz="3200" dirty="0"/>
              <a:t>Bipartite</a:t>
            </a:r>
            <a:r>
              <a:rPr lang="en-US" sz="3200" dirty="0"/>
              <a:t> Network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CBD3B13-39D8-3EE6-3BE1-AB7A8EA962DD}"/>
              </a:ext>
            </a:extLst>
          </p:cNvPr>
          <p:cNvSpPr txBox="1">
            <a:spLocks/>
          </p:cNvSpPr>
          <p:nvPr/>
        </p:nvSpPr>
        <p:spPr>
          <a:xfrm>
            <a:off x="6692348" y="1681162"/>
            <a:ext cx="5141843" cy="48117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By contrast, Syndromic autism dominates over non-syndromic autism in a network of autism and disease classes.</a:t>
            </a:r>
          </a:p>
          <a:p>
            <a:r>
              <a:rPr lang="en-US" sz="2000" dirty="0"/>
              <a:t>As syndromic autism diagnosis considered to involve multiple disease diagnosis class.</a:t>
            </a:r>
          </a:p>
          <a:p>
            <a:endParaRPr lang="en-US" sz="2000" dirty="0"/>
          </a:p>
          <a:p>
            <a:r>
              <a:rPr lang="en-US" sz="2000" dirty="0"/>
              <a:t>Question: </a:t>
            </a:r>
          </a:p>
          <a:p>
            <a:pPr lvl="1"/>
            <a:r>
              <a:rPr lang="en-US" sz="1600" dirty="0"/>
              <a:t>Non-syndromic autism dominates in gene-disease network, as non-syndromic autism entails more genes than syndromic autism?</a:t>
            </a:r>
          </a:p>
          <a:p>
            <a:pPr lvl="1"/>
            <a:r>
              <a:rPr lang="en-US" sz="1600" dirty="0"/>
              <a:t>Syndromic autism dominates in gene-class network, as syndromic autism involves more disease class?</a:t>
            </a:r>
          </a:p>
        </p:txBody>
      </p:sp>
    </p:spTree>
    <p:extLst>
      <p:ext uri="{BB962C8B-B14F-4D97-AF65-F5344CB8AC3E}">
        <p14:creationId xmlns:p14="http://schemas.microsoft.com/office/powerpoint/2010/main" val="30032956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3D314-4B45-2FE3-5A80-7C4B9A993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C5E33-A586-9F36-0B2D-59BDEB401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I did not do much statistical testing, because I was not sure which proper statistical test to use for dependent samples as well as network measurements. </a:t>
            </a:r>
          </a:p>
          <a:p>
            <a:r>
              <a:rPr lang="en-US" dirty="0"/>
              <a:t>Hypermetric testing biases against diseases with small number of genes, e.g.,</a:t>
            </a:r>
          </a:p>
          <a:p>
            <a:pPr lvl="1"/>
            <a:r>
              <a:rPr lang="en-US" dirty="0"/>
              <a:t>Mono-genetic and mendelian disorders</a:t>
            </a:r>
          </a:p>
          <a:p>
            <a:pPr lvl="1"/>
            <a:r>
              <a:rPr lang="en-US" dirty="0"/>
              <a:t>Understudied disorders, e.g., the -log10(p-value) between autism and ADHD was only ~3.3, despite 50-70% comorbidity in clinical population. Because such big datasets often tend to bias toward rare diseases.</a:t>
            </a:r>
          </a:p>
          <a:p>
            <a:r>
              <a:rPr lang="en-US" dirty="0"/>
              <a:t>But keeping edges with p-value below .0001 -&gt; too many false positive. </a:t>
            </a:r>
          </a:p>
          <a:p>
            <a:r>
              <a:rPr lang="en-US" dirty="0"/>
              <a:t>Further analysis – enrichment analysis?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2665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AEC31-65FA-105F-E8E9-93BD6B560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B02615-2956-C8B7-37CB-DEA045528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GB" b="0" i="0" u="none" strike="noStrike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n-GB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Fuller, Z. L., Berg, J. J., </a:t>
            </a:r>
            <a:r>
              <a:rPr lang="en-GB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Mostafavi</a:t>
            </a:r>
            <a:r>
              <a:rPr lang="en-GB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H., Sella, G., &amp; </a:t>
            </a:r>
            <a:r>
              <a:rPr lang="en-GB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Przeworski</a:t>
            </a:r>
            <a:r>
              <a:rPr lang="en-GB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M. (2019). Measuring intolerance to mutation in human genetics. </a:t>
            </a:r>
            <a:r>
              <a:rPr lang="en-GB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Nature Genetics</a:t>
            </a:r>
            <a:r>
              <a:rPr lang="en-GB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GB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51</a:t>
            </a:r>
            <a:r>
              <a:rPr lang="en-GB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(5), 772-776.</a:t>
            </a:r>
          </a:p>
          <a:p>
            <a:pPr marL="0" indent="0">
              <a:buNone/>
            </a:pPr>
            <a:endParaRPr lang="en-GB" b="0" i="0" u="none" strike="noStrike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n-GB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Tick, B., Bolton, P., </a:t>
            </a:r>
            <a:r>
              <a:rPr lang="en-GB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Happé</a:t>
            </a:r>
            <a:r>
              <a:rPr lang="en-GB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F., Rutter, M., &amp; </a:t>
            </a:r>
            <a:r>
              <a:rPr lang="en-GB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Rijsdijk</a:t>
            </a:r>
            <a:r>
              <a:rPr lang="en-GB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F. (2016). Heritability of autism spectrum disorders: a meta‐analysis of twin studies. </a:t>
            </a:r>
            <a:r>
              <a:rPr lang="en-GB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Journal of Child Psychology and Psychiatry</a:t>
            </a:r>
            <a:r>
              <a:rPr lang="en-GB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GB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57</a:t>
            </a:r>
            <a:r>
              <a:rPr lang="en-GB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(5), 585-595.</a:t>
            </a:r>
          </a:p>
          <a:p>
            <a:pPr marL="0" indent="0">
              <a:buNone/>
            </a:pPr>
            <a:endParaRPr lang="en-GB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n-GB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Sztainberg</a:t>
            </a:r>
            <a:r>
              <a:rPr lang="en-GB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Y., &amp; </a:t>
            </a:r>
            <a:r>
              <a:rPr lang="en-GB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Zoghbi</a:t>
            </a:r>
            <a:r>
              <a:rPr lang="en-GB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H. Y. (2016). Lessons learned from studying syndromic autism spectrum disorders. </a:t>
            </a:r>
            <a:r>
              <a:rPr lang="en-GB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Nature neuroscience</a:t>
            </a:r>
            <a:r>
              <a:rPr lang="en-GB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GB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19</a:t>
            </a:r>
            <a:r>
              <a:rPr lang="en-GB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(11), 1408-1417.</a:t>
            </a:r>
          </a:p>
          <a:p>
            <a:pPr marL="0" indent="0">
              <a:buNone/>
            </a:pPr>
            <a:endParaRPr lang="en-GB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n-GB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Piñero</a:t>
            </a:r>
            <a:r>
              <a:rPr lang="en-GB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J., Ramírez-</a:t>
            </a:r>
            <a:r>
              <a:rPr lang="en-GB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Anguita</a:t>
            </a:r>
            <a:r>
              <a:rPr lang="en-GB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J. M., </a:t>
            </a:r>
            <a:r>
              <a:rPr lang="en-GB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Saüch-Pitarch</a:t>
            </a:r>
            <a:r>
              <a:rPr lang="en-GB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J., </a:t>
            </a:r>
            <a:r>
              <a:rPr lang="en-GB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Ronzano</a:t>
            </a:r>
            <a:r>
              <a:rPr lang="en-GB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F., Centeno, E., Sanz, F., &amp; Furlong, L. I. (2020). The </a:t>
            </a:r>
            <a:r>
              <a:rPr lang="en-GB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DisGeNET</a:t>
            </a:r>
            <a:r>
              <a:rPr lang="en-GB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knowledge platform for disease genomics: 2019 update. </a:t>
            </a:r>
            <a:r>
              <a:rPr lang="en-GB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Nucleic acids research</a:t>
            </a:r>
            <a:r>
              <a:rPr lang="en-GB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GB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48</a:t>
            </a:r>
            <a:r>
              <a:rPr lang="en-GB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(D1), D845-D855.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951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E3B1A-29F8-2122-8973-9275217C8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 &amp; 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D97BE-067E-866D-74A4-E0B4472E7F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differentiate syndromic and non-syndromic autism in gene-to-disease network and disease-to-disease networks? </a:t>
            </a:r>
          </a:p>
          <a:p>
            <a:endParaRPr lang="en-US" dirty="0"/>
          </a:p>
          <a:p>
            <a:r>
              <a:rPr lang="en-US" dirty="0"/>
              <a:t>Data sources: </a:t>
            </a:r>
            <a:r>
              <a:rPr lang="en-US" dirty="0" err="1"/>
              <a:t>DisGeNet</a:t>
            </a:r>
            <a:r>
              <a:rPr lang="en-US" dirty="0"/>
              <a:t> Database (</a:t>
            </a:r>
            <a:r>
              <a:rPr lang="en-GB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Piñero</a:t>
            </a:r>
            <a:r>
              <a:rPr lang="en-GB" dirty="0">
                <a:solidFill>
                  <a:srgbClr val="222222"/>
                </a:solidFill>
                <a:latin typeface="Arial" panose="020B0604020202020204" pitchFamily="34" charset="0"/>
              </a:rPr>
              <a:t> et al., 2020)</a:t>
            </a:r>
            <a:endParaRPr lang="en-US" dirty="0"/>
          </a:p>
          <a:p>
            <a:pPr lvl="1"/>
            <a:r>
              <a:rPr lang="en-US" dirty="0"/>
              <a:t>Expert Curated Data</a:t>
            </a:r>
          </a:p>
          <a:p>
            <a:pPr lvl="2"/>
            <a:r>
              <a:rPr lang="en-US" dirty="0"/>
              <a:t>Gene-disease associations (GDAs) collected from following databases: </a:t>
            </a:r>
            <a:r>
              <a:rPr lang="en-US" dirty="0" err="1"/>
              <a:t>UniProt</a:t>
            </a:r>
            <a:r>
              <a:rPr lang="en-US" dirty="0"/>
              <a:t>, </a:t>
            </a:r>
            <a:r>
              <a:rPr lang="en-US" dirty="0" err="1"/>
              <a:t>PsyGeNET</a:t>
            </a:r>
            <a:r>
              <a:rPr lang="en-US" dirty="0"/>
              <a:t>, </a:t>
            </a:r>
            <a:r>
              <a:rPr lang="en-US" dirty="0" err="1"/>
              <a:t>Orphanet</a:t>
            </a:r>
            <a:r>
              <a:rPr lang="en-US" dirty="0"/>
              <a:t>, the CGI, CTD (human data), </a:t>
            </a:r>
            <a:r>
              <a:rPr lang="en-US" dirty="0" err="1"/>
              <a:t>ClinGen</a:t>
            </a:r>
            <a:r>
              <a:rPr lang="en-US" dirty="0"/>
              <a:t>, and the Genomics England </a:t>
            </a:r>
            <a:r>
              <a:rPr lang="en-US" dirty="0" err="1"/>
              <a:t>PanelApp</a:t>
            </a:r>
            <a:endParaRPr lang="en-US" dirty="0"/>
          </a:p>
          <a:p>
            <a:pPr lvl="1"/>
            <a:r>
              <a:rPr lang="en-US" dirty="0"/>
              <a:t>10370 diseases</a:t>
            </a:r>
          </a:p>
          <a:p>
            <a:pPr lvl="1"/>
            <a:r>
              <a:rPr lang="en-US" dirty="0"/>
              <a:t>9413 gene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7114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5EEE5-98E4-8A4F-6C32-786931247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Processing: Regrouped autism subtypes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3A95D7-0DD9-8442-3C29-B5A881245F5A}"/>
              </a:ext>
            </a:extLst>
          </p:cNvPr>
          <p:cNvSpPr txBox="1"/>
          <p:nvPr/>
        </p:nvSpPr>
        <p:spPr>
          <a:xfrm>
            <a:off x="9690069" y="2009908"/>
            <a:ext cx="198726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Each subtype were identified by keyword searching. </a:t>
            </a:r>
          </a:p>
          <a:p>
            <a:endParaRPr lang="en-US" sz="1600" dirty="0"/>
          </a:p>
          <a:p>
            <a:r>
              <a:rPr lang="en-US" sz="1600" dirty="0"/>
              <a:t>Ambiguous diagnoses were grouped, e.g., autistic disorder &amp; autistic spectrum disorder. </a:t>
            </a:r>
          </a:p>
          <a:p>
            <a:endParaRPr lang="en-US" sz="1600" dirty="0"/>
          </a:p>
          <a:p>
            <a:r>
              <a:rPr lang="en-US" sz="1600" dirty="0"/>
              <a:t>Different types of a syndrome were grouped, e.g., Smith-Lemli-Opitz Syndrome, Type I and Type II. </a:t>
            </a:r>
          </a:p>
        </p:txBody>
      </p:sp>
      <p:pic>
        <p:nvPicPr>
          <p:cNvPr id="11" name="Content Placeholder 10" descr="A graph with numbers and symbols&#10;&#10;Description automatically generated with medium confidence">
            <a:extLst>
              <a:ext uri="{FF2B5EF4-FFF2-40B4-BE49-F238E27FC236}">
                <a16:creationId xmlns:a16="http://schemas.microsoft.com/office/drawing/2014/main" id="{1AEBD68A-6C2B-B2CE-C7C1-6192E24CC2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18708"/>
            <a:ext cx="8680938" cy="5239292"/>
          </a:xfrm>
        </p:spPr>
      </p:pic>
    </p:spTree>
    <p:extLst>
      <p:ext uri="{BB962C8B-B14F-4D97-AF65-F5344CB8AC3E}">
        <p14:creationId xmlns:p14="http://schemas.microsoft.com/office/powerpoint/2010/main" val="1614811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3D66C-9024-7288-68F2-2ADBC6CE2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Autism Gene Metrics: Disease Specificity Index (DSI)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A09E6D-28A6-4D1A-1785-40A3473A2F83}"/>
              </a:ext>
            </a:extLst>
          </p:cNvPr>
          <p:cNvSpPr txBox="1"/>
          <p:nvPr/>
        </p:nvSpPr>
        <p:spPr>
          <a:xfrm>
            <a:off x="8845732" y="2110160"/>
            <a:ext cx="243430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DSI ranges from 0 to 1.</a:t>
            </a:r>
          </a:p>
          <a:p>
            <a:endParaRPr lang="en-GB" sz="1600" dirty="0">
              <a:solidFill>
                <a:srgbClr val="212121"/>
              </a:solidFill>
              <a:latin typeface="Cambria" panose="02040503050406030204" pitchFamily="18" charset="0"/>
            </a:endParaRPr>
          </a:p>
          <a:p>
            <a:r>
              <a:rPr lang="en-GB" sz="1600" dirty="0">
                <a:solidFill>
                  <a:srgbClr val="212121"/>
                </a:solidFill>
                <a:latin typeface="Cambria" panose="02040503050406030204" pitchFamily="18" charset="0"/>
              </a:rPr>
              <a:t>Inversely proportional to the number of diseases associated to a particular gene.</a:t>
            </a:r>
          </a:p>
          <a:p>
            <a:endParaRPr lang="en-GB" sz="1600" dirty="0">
              <a:solidFill>
                <a:srgbClr val="212121"/>
              </a:solidFill>
              <a:latin typeface="Cambria" panose="02040503050406030204" pitchFamily="18" charset="0"/>
            </a:endParaRPr>
          </a:p>
          <a:p>
            <a:r>
              <a:rPr lang="en-GB" sz="1600" dirty="0">
                <a:solidFill>
                  <a:srgbClr val="212121"/>
                </a:solidFill>
                <a:latin typeface="Cambria" panose="02040503050406030204" pitchFamily="18" charset="0"/>
              </a:rPr>
              <a:t>0: gene associated with many diseases.</a:t>
            </a:r>
          </a:p>
          <a:p>
            <a:endParaRPr lang="en-GB" sz="1600" dirty="0">
              <a:solidFill>
                <a:srgbClr val="212121"/>
              </a:solidFill>
              <a:latin typeface="Cambria" panose="02040503050406030204" pitchFamily="18" charset="0"/>
            </a:endParaRPr>
          </a:p>
          <a:p>
            <a:r>
              <a:rPr lang="en-GB" sz="1600" dirty="0">
                <a:solidFill>
                  <a:srgbClr val="212121"/>
                </a:solidFill>
                <a:latin typeface="Cambria" panose="02040503050406030204" pitchFamily="18" charset="0"/>
              </a:rPr>
              <a:t>1: gene associated with only 1 disease.</a:t>
            </a:r>
          </a:p>
          <a:p>
            <a:endParaRPr lang="en-GB" sz="1600" dirty="0">
              <a:solidFill>
                <a:srgbClr val="212121"/>
              </a:solidFill>
              <a:latin typeface="Cambria" panose="02040503050406030204" pitchFamily="18" charset="0"/>
            </a:endParaRPr>
          </a:p>
          <a:p>
            <a:r>
              <a:rPr lang="en-GB" sz="1600" dirty="0">
                <a:solidFill>
                  <a:srgbClr val="212121"/>
                </a:solidFill>
                <a:latin typeface="Cambria" panose="02040503050406030204" pitchFamily="18" charset="0"/>
              </a:rPr>
              <a:t>(</a:t>
            </a:r>
            <a:r>
              <a:rPr lang="en-GB" sz="1600" dirty="0" err="1">
                <a:solidFill>
                  <a:srgbClr val="212121"/>
                </a:solidFill>
                <a:latin typeface="Cambria" panose="02040503050406030204" pitchFamily="18" charset="0"/>
              </a:rPr>
              <a:t>Piñero</a:t>
            </a:r>
            <a:r>
              <a:rPr lang="en-GB" sz="1600" dirty="0">
                <a:solidFill>
                  <a:srgbClr val="212121"/>
                </a:solidFill>
                <a:latin typeface="Cambria" panose="02040503050406030204" pitchFamily="18" charset="0"/>
              </a:rPr>
              <a:t> et al., 2020)</a:t>
            </a:r>
          </a:p>
          <a:p>
            <a:endParaRPr lang="en-GB" sz="1600" dirty="0">
              <a:solidFill>
                <a:srgbClr val="212121"/>
              </a:solidFill>
              <a:latin typeface="Cambria" panose="02040503050406030204" pitchFamily="18" charset="0"/>
            </a:endParaRPr>
          </a:p>
          <a:p>
            <a:endParaRPr lang="en-US" sz="1600" dirty="0"/>
          </a:p>
        </p:txBody>
      </p:sp>
      <p:pic>
        <p:nvPicPr>
          <p:cNvPr id="10" name="Content Placeholder 9" descr="A chart with multiple colored squares&#10;&#10;Description automatically generated with medium confidence">
            <a:extLst>
              <a:ext uri="{FF2B5EF4-FFF2-40B4-BE49-F238E27FC236}">
                <a16:creationId xmlns:a16="http://schemas.microsoft.com/office/drawing/2014/main" id="{E522038B-7645-A49A-EE37-3310D0B2EA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42441"/>
            <a:ext cx="7933773" cy="5167312"/>
          </a:xfrm>
        </p:spPr>
      </p:pic>
    </p:spTree>
    <p:extLst>
      <p:ext uri="{BB962C8B-B14F-4D97-AF65-F5344CB8AC3E}">
        <p14:creationId xmlns:p14="http://schemas.microsoft.com/office/powerpoint/2010/main" val="4133862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3D66C-9024-7288-68F2-2ADBC6CE2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Disease Specificity Index (DSI) of All Genes</a:t>
            </a:r>
          </a:p>
        </p:txBody>
      </p:sp>
      <p:pic>
        <p:nvPicPr>
          <p:cNvPr id="3" name="Content Placeholder 4" descr="A chart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F8277817-DB6B-9F26-E626-1CE1DBCEF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79944"/>
            <a:ext cx="7860013" cy="51083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A09E6D-28A6-4D1A-1785-40A3473A2F83}"/>
              </a:ext>
            </a:extLst>
          </p:cNvPr>
          <p:cNvSpPr txBox="1"/>
          <p:nvPr/>
        </p:nvSpPr>
        <p:spPr>
          <a:xfrm>
            <a:off x="6633491" y="4134140"/>
            <a:ext cx="442925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Compare with all genes, genes involved in autism tend to be less disease-specific. </a:t>
            </a:r>
          </a:p>
          <a:p>
            <a:endParaRPr lang="en-GB" sz="1600" dirty="0">
              <a:solidFill>
                <a:srgbClr val="212121"/>
              </a:solidFill>
              <a:latin typeface="Cambria" panose="02040503050406030204" pitchFamily="18" charset="0"/>
            </a:endParaRPr>
          </a:p>
          <a:p>
            <a:r>
              <a:rPr lang="en-GB" sz="1600" dirty="0">
                <a:solidFill>
                  <a:srgbClr val="212121"/>
                </a:solidFill>
                <a:latin typeface="Cambria" panose="02040503050406030204" pitchFamily="18" charset="0"/>
              </a:rPr>
              <a:t>In other words, they tend to be involved in a wide range of diseases.</a:t>
            </a:r>
          </a:p>
          <a:p>
            <a:endParaRPr lang="en-GB" sz="1600" dirty="0">
              <a:solidFill>
                <a:srgbClr val="212121"/>
              </a:solidFill>
              <a:latin typeface="Cambria" panose="02040503050406030204" pitchFamily="18" charset="0"/>
            </a:endParaRPr>
          </a:p>
          <a:p>
            <a:r>
              <a:rPr lang="en-GB" sz="1600" b="0" i="0" u="none" strike="noStrike" dirty="0">
                <a:solidFill>
                  <a:srgbClr val="FF0000"/>
                </a:solidFill>
                <a:effectLst/>
                <a:latin typeface="Cambria" panose="02040503050406030204" pitchFamily="18" charset="0"/>
              </a:rPr>
              <a:t>What test could we do? The samples are not independent. </a:t>
            </a:r>
          </a:p>
        </p:txBody>
      </p:sp>
    </p:spTree>
    <p:extLst>
      <p:ext uri="{BB962C8B-B14F-4D97-AF65-F5344CB8AC3E}">
        <p14:creationId xmlns:p14="http://schemas.microsoft.com/office/powerpoint/2010/main" val="631071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3D66C-9024-7288-68F2-2ADBC6CE2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Autism Gene Metrics: Disease Pleiotropy Index (DPI)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A09E6D-28A6-4D1A-1785-40A3473A2F83}"/>
              </a:ext>
            </a:extLst>
          </p:cNvPr>
          <p:cNvSpPr txBox="1"/>
          <p:nvPr/>
        </p:nvSpPr>
        <p:spPr>
          <a:xfrm>
            <a:off x="8845732" y="2110160"/>
            <a:ext cx="243430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DPI ranges from 0 to 1.</a:t>
            </a:r>
          </a:p>
          <a:p>
            <a:endParaRPr lang="en-GB" sz="1600" dirty="0">
              <a:solidFill>
                <a:srgbClr val="212121"/>
              </a:solidFill>
              <a:latin typeface="Cambria" panose="02040503050406030204" pitchFamily="18" charset="0"/>
            </a:endParaRPr>
          </a:p>
          <a:p>
            <a:r>
              <a:rPr lang="en-GB" sz="1600" dirty="0">
                <a:solidFill>
                  <a:srgbClr val="212121"/>
                </a:solidFill>
                <a:latin typeface="Cambria" panose="02040503050406030204" pitchFamily="18" charset="0"/>
              </a:rPr>
              <a:t>Proportional to </a:t>
            </a:r>
            <a:r>
              <a:rPr lang="en-GB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the number of different (</a:t>
            </a:r>
            <a:r>
              <a:rPr lang="en-GB" sz="1600" b="0" i="0" u="none" strike="noStrike" dirty="0" err="1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MeSH</a:t>
            </a:r>
            <a:r>
              <a:rPr lang="en-GB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) disease classes a gene is associated to. </a:t>
            </a:r>
          </a:p>
          <a:p>
            <a:endParaRPr lang="en-GB" sz="1600" dirty="0">
              <a:solidFill>
                <a:srgbClr val="212121"/>
              </a:solidFill>
              <a:latin typeface="Cambria" panose="02040503050406030204" pitchFamily="18" charset="0"/>
            </a:endParaRPr>
          </a:p>
          <a:p>
            <a:r>
              <a:rPr lang="en-GB" sz="1600" dirty="0">
                <a:solidFill>
                  <a:srgbClr val="212121"/>
                </a:solidFill>
                <a:latin typeface="Cambria" panose="02040503050406030204" pitchFamily="18" charset="0"/>
              </a:rPr>
              <a:t>0: gene associated with 0 class.</a:t>
            </a:r>
          </a:p>
          <a:p>
            <a:endParaRPr lang="en-GB" sz="1600" dirty="0">
              <a:solidFill>
                <a:srgbClr val="212121"/>
              </a:solidFill>
              <a:latin typeface="Cambria" panose="02040503050406030204" pitchFamily="18" charset="0"/>
            </a:endParaRPr>
          </a:p>
          <a:p>
            <a:r>
              <a:rPr lang="en-GB" sz="1600" dirty="0">
                <a:solidFill>
                  <a:srgbClr val="212121"/>
                </a:solidFill>
                <a:latin typeface="Cambria" panose="02040503050406030204" pitchFamily="18" charset="0"/>
              </a:rPr>
              <a:t>1: gene associated with many classes.</a:t>
            </a:r>
          </a:p>
          <a:p>
            <a:endParaRPr lang="en-GB" sz="1600" dirty="0">
              <a:solidFill>
                <a:srgbClr val="212121"/>
              </a:solidFill>
              <a:latin typeface="Cambria" panose="02040503050406030204" pitchFamily="18" charset="0"/>
            </a:endParaRPr>
          </a:p>
          <a:p>
            <a:r>
              <a:rPr lang="en-GB" sz="1600" dirty="0">
                <a:solidFill>
                  <a:srgbClr val="212121"/>
                </a:solidFill>
                <a:latin typeface="Cambria" panose="02040503050406030204" pitchFamily="18" charset="0"/>
              </a:rPr>
              <a:t>(</a:t>
            </a:r>
            <a:r>
              <a:rPr lang="en-GB" sz="1600" dirty="0" err="1">
                <a:solidFill>
                  <a:srgbClr val="212121"/>
                </a:solidFill>
                <a:latin typeface="Cambria" panose="02040503050406030204" pitchFamily="18" charset="0"/>
              </a:rPr>
              <a:t>Piñero</a:t>
            </a:r>
            <a:r>
              <a:rPr lang="en-GB" sz="1600" dirty="0">
                <a:solidFill>
                  <a:srgbClr val="212121"/>
                </a:solidFill>
                <a:latin typeface="Cambria" panose="02040503050406030204" pitchFamily="18" charset="0"/>
              </a:rPr>
              <a:t> et al., 2020)</a:t>
            </a:r>
          </a:p>
          <a:p>
            <a:endParaRPr lang="en-GB" sz="1600" dirty="0">
              <a:solidFill>
                <a:srgbClr val="212121"/>
              </a:solidFill>
              <a:latin typeface="Cambria" panose="02040503050406030204" pitchFamily="18" charset="0"/>
            </a:endParaRPr>
          </a:p>
          <a:p>
            <a:endParaRPr lang="en-US" sz="1600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522038B-7645-A49A-EE37-3310D0B2EA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838200" y="1542441"/>
            <a:ext cx="7933773" cy="5167312"/>
          </a:xfrm>
        </p:spPr>
      </p:pic>
    </p:spTree>
    <p:extLst>
      <p:ext uri="{BB962C8B-B14F-4D97-AF65-F5344CB8AC3E}">
        <p14:creationId xmlns:p14="http://schemas.microsoft.com/office/powerpoint/2010/main" val="1685844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3D66C-9024-7288-68F2-2ADBC6CE2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Disease Pleiotropy Index (DPI) of All Genes</a:t>
            </a:r>
          </a:p>
        </p:txBody>
      </p:sp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F8277817-DB6B-9F26-E626-1CE1DBCEFE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38200" y="1538643"/>
            <a:ext cx="7860013" cy="51083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A09E6D-28A6-4D1A-1785-40A3473A2F83}"/>
              </a:ext>
            </a:extLst>
          </p:cNvPr>
          <p:cNvSpPr txBox="1"/>
          <p:nvPr/>
        </p:nvSpPr>
        <p:spPr>
          <a:xfrm>
            <a:off x="6603523" y="3340100"/>
            <a:ext cx="418937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0" i="0" u="none" strike="noStrike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Compare with all genes, genes involved in autism tend to be associated with more disease classes.</a:t>
            </a:r>
          </a:p>
          <a:p>
            <a:endParaRPr lang="en-GB" sz="1600" dirty="0">
              <a:solidFill>
                <a:srgbClr val="212121"/>
              </a:solidFill>
              <a:latin typeface="Cambria" panose="02040503050406030204" pitchFamily="18" charset="0"/>
            </a:endParaRPr>
          </a:p>
          <a:p>
            <a:r>
              <a:rPr lang="en-GB" sz="1600" dirty="0">
                <a:solidFill>
                  <a:srgbClr val="212121"/>
                </a:solidFill>
                <a:latin typeface="Cambria" panose="02040503050406030204" pitchFamily="18" charset="0"/>
              </a:rPr>
              <a:t>Worth noting that non-syndromic autism only belong to one disease class – psychiatric disease, but all other syndromic autism does belong to multiple classes.</a:t>
            </a:r>
          </a:p>
          <a:p>
            <a:endParaRPr lang="en-GB" sz="1600" dirty="0">
              <a:solidFill>
                <a:srgbClr val="212121"/>
              </a:solidFill>
              <a:latin typeface="Cambria" panose="02040503050406030204" pitchFamily="18" charset="0"/>
            </a:endParaRPr>
          </a:p>
          <a:p>
            <a:r>
              <a:rPr lang="en-GB" sz="1600" b="0" i="0" u="none" strike="noStrike" dirty="0">
                <a:solidFill>
                  <a:srgbClr val="FF0000"/>
                </a:solidFill>
                <a:effectLst/>
                <a:latin typeface="Cambria" panose="02040503050406030204" pitchFamily="18" charset="0"/>
              </a:rPr>
              <a:t>What test could we do? The samples are not independent. </a:t>
            </a:r>
          </a:p>
        </p:txBody>
      </p:sp>
    </p:spTree>
    <p:extLst>
      <p:ext uri="{BB962C8B-B14F-4D97-AF65-F5344CB8AC3E}">
        <p14:creationId xmlns:p14="http://schemas.microsoft.com/office/powerpoint/2010/main" val="563102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9E4ED-BDC4-4930-A538-14B6295DD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64187" cy="1325563"/>
          </a:xfrm>
        </p:spPr>
        <p:txBody>
          <a:bodyPr>
            <a:normAutofit/>
          </a:bodyPr>
          <a:lstStyle/>
          <a:p>
            <a:r>
              <a:rPr lang="en-US" sz="3600" dirty="0"/>
              <a:t>Autism Gene Metrics: Loss-of-Function Tolerance(LFT)</a:t>
            </a:r>
          </a:p>
        </p:txBody>
      </p:sp>
      <p:pic>
        <p:nvPicPr>
          <p:cNvPr id="5" name="Content Placeholder 4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2CC4BB71-5834-A671-4803-2370635BC6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598" y="1586008"/>
            <a:ext cx="9764842" cy="435186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65657C-3E38-0E44-6AC5-2029DEE10637}"/>
              </a:ext>
            </a:extLst>
          </p:cNvPr>
          <p:cNvSpPr txBox="1"/>
          <p:nvPr/>
        </p:nvSpPr>
        <p:spPr>
          <a:xfrm>
            <a:off x="8055963" y="3057995"/>
            <a:ext cx="372630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Each gene has a gene metric – </a:t>
            </a:r>
            <a:r>
              <a:rPr lang="en-US" sz="1600" dirty="0" err="1"/>
              <a:t>pLI</a:t>
            </a:r>
            <a:r>
              <a:rPr lang="en-US" sz="1600" dirty="0"/>
              <a:t>, i.e., probability of being loss-of-function intolerant. Mutations to genes with high </a:t>
            </a:r>
            <a:r>
              <a:rPr lang="en-US" sz="1600" dirty="0" err="1"/>
              <a:t>pLI</a:t>
            </a:r>
            <a:r>
              <a:rPr lang="en-US" sz="1600" dirty="0"/>
              <a:t> has higher probability of causing disease (Fuller et al, 2019).</a:t>
            </a:r>
          </a:p>
          <a:p>
            <a:endParaRPr lang="en-US" sz="1600" dirty="0"/>
          </a:p>
          <a:p>
            <a:r>
              <a:rPr lang="en-US" sz="1600" dirty="0"/>
              <a:t>LFT classification based on </a:t>
            </a:r>
            <a:r>
              <a:rPr lang="en-US" sz="1600" dirty="0" err="1"/>
              <a:t>pLI</a:t>
            </a:r>
            <a:r>
              <a:rPr lang="en-US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b="0" i="0" u="none" strike="noStrike" dirty="0" err="1">
                <a:solidFill>
                  <a:srgbClr val="333333"/>
                </a:solidFill>
                <a:effectLst/>
                <a:latin typeface="Arial Unicode MS" panose="020B0604020202020204" pitchFamily="34" charset="-128"/>
                <a:ea typeface="Arial Unicode MS" panose="020B0604020202020204" pitchFamily="34" charset="-128"/>
              </a:rPr>
              <a:t>LoF</a:t>
            </a:r>
            <a:r>
              <a:rPr lang="en-GB" sz="1600" b="0" i="0" u="none" strike="noStrike" dirty="0">
                <a:solidFill>
                  <a:srgbClr val="333333"/>
                </a:solidFill>
                <a:effectLst/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r>
              <a:rPr lang="en-GB" sz="1600" dirty="0" err="1">
                <a:solidFill>
                  <a:srgbClr val="333333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extr</a:t>
            </a:r>
            <a:r>
              <a:rPr lang="en-GB" sz="1600" dirty="0">
                <a:solidFill>
                  <a:srgbClr val="333333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. </a:t>
            </a:r>
            <a:r>
              <a:rPr lang="en-GB" sz="1600" b="0" i="0" u="none" strike="noStrike" dirty="0">
                <a:solidFill>
                  <a:srgbClr val="333333"/>
                </a:solidFill>
                <a:effectLst/>
                <a:latin typeface="Arial Unicode MS" panose="020B0604020202020204" pitchFamily="34" charset="-128"/>
                <a:ea typeface="Arial Unicode MS" panose="020B0604020202020204" pitchFamily="34" charset="-128"/>
              </a:rPr>
              <a:t>intolerant: </a:t>
            </a:r>
            <a:r>
              <a:rPr lang="en-GB" sz="1600" b="0" i="0" u="none" strike="noStrike" dirty="0" err="1">
                <a:solidFill>
                  <a:srgbClr val="333333"/>
                </a:solidFill>
                <a:effectLst/>
                <a:latin typeface="Arial Unicode MS" panose="020B0604020202020204" pitchFamily="34" charset="-128"/>
                <a:ea typeface="Arial Unicode MS" panose="020B0604020202020204" pitchFamily="34" charset="-128"/>
              </a:rPr>
              <a:t>pLI</a:t>
            </a:r>
            <a:r>
              <a:rPr lang="en-GB" sz="1600" b="0" i="0" u="none" strike="noStrike" dirty="0">
                <a:solidFill>
                  <a:srgbClr val="333333"/>
                </a:solidFill>
                <a:effectLst/>
                <a:latin typeface="Arial Unicode MS" panose="020B0604020202020204" pitchFamily="34" charset="-128"/>
                <a:ea typeface="Arial Unicode MS" panose="020B0604020202020204" pitchFamily="34" charset="-128"/>
              </a:rPr>
              <a:t> &gt;=0.9. </a:t>
            </a:r>
            <a:endParaRPr lang="en-GB" sz="1600" dirty="0">
              <a:solidFill>
                <a:srgbClr val="333333"/>
              </a:solidFill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b="0" i="0" u="none" strike="noStrike" dirty="0" err="1">
                <a:solidFill>
                  <a:srgbClr val="333333"/>
                </a:solidFill>
                <a:effectLst/>
                <a:latin typeface="Arial Unicode MS" panose="020B0604020202020204" pitchFamily="34" charset="-128"/>
                <a:ea typeface="Arial Unicode MS" panose="020B0604020202020204" pitchFamily="34" charset="-128"/>
              </a:rPr>
              <a:t>LoF</a:t>
            </a:r>
            <a:r>
              <a:rPr lang="en-GB" sz="1600" b="0" i="0" u="none" strike="noStrike" dirty="0">
                <a:solidFill>
                  <a:srgbClr val="333333"/>
                </a:solidFill>
                <a:effectLst/>
                <a:latin typeface="Arial Unicode MS" panose="020B0604020202020204" pitchFamily="34" charset="-128"/>
                <a:ea typeface="Arial Unicode MS" panose="020B0604020202020204" pitchFamily="34" charset="-128"/>
              </a:rPr>
              <a:t> intolerant: 0.9 &gt;= </a:t>
            </a:r>
            <a:r>
              <a:rPr lang="en-GB" sz="1600" b="0" i="0" u="none" strike="noStrike" dirty="0" err="1">
                <a:solidFill>
                  <a:srgbClr val="333333"/>
                </a:solidFill>
                <a:effectLst/>
                <a:latin typeface="Arial Unicode MS" panose="020B0604020202020204" pitchFamily="34" charset="-128"/>
                <a:ea typeface="Arial Unicode MS" panose="020B0604020202020204" pitchFamily="34" charset="-128"/>
              </a:rPr>
              <a:t>pLI</a:t>
            </a:r>
            <a:r>
              <a:rPr lang="en-GB" sz="1600" b="0" i="0" u="none" strike="noStrike" dirty="0">
                <a:solidFill>
                  <a:srgbClr val="333333"/>
                </a:solidFill>
                <a:effectLst/>
                <a:latin typeface="Arial Unicode MS" panose="020B0604020202020204" pitchFamily="34" charset="-128"/>
                <a:ea typeface="Arial Unicode MS" panose="020B0604020202020204" pitchFamily="34" charset="-128"/>
              </a:rPr>
              <a:t> &gt;=0.1 </a:t>
            </a:r>
            <a:endParaRPr lang="en-GB" sz="1600" dirty="0">
              <a:solidFill>
                <a:srgbClr val="333333"/>
              </a:solidFill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b="0" i="0" u="none" strike="noStrike" dirty="0" err="1">
                <a:solidFill>
                  <a:srgbClr val="333333"/>
                </a:solidFill>
                <a:effectLst/>
                <a:latin typeface="Arial Unicode MS" panose="020B0604020202020204" pitchFamily="34" charset="-128"/>
                <a:ea typeface="Arial Unicode MS" panose="020B0604020202020204" pitchFamily="34" charset="-128"/>
              </a:rPr>
              <a:t>LoF</a:t>
            </a:r>
            <a:r>
              <a:rPr lang="en-GB" sz="1600" b="0" i="0" u="none" strike="noStrike" dirty="0">
                <a:solidFill>
                  <a:srgbClr val="333333"/>
                </a:solidFill>
                <a:effectLst/>
                <a:latin typeface="Arial Unicode MS" panose="020B0604020202020204" pitchFamily="34" charset="-128"/>
                <a:ea typeface="Arial Unicode MS" panose="020B0604020202020204" pitchFamily="34" charset="-128"/>
              </a:rPr>
              <a:t> tolerant: 0.1 &gt;= </a:t>
            </a:r>
            <a:r>
              <a:rPr lang="en-GB" sz="1600" b="0" i="0" u="none" strike="noStrike" dirty="0" err="1">
                <a:solidFill>
                  <a:srgbClr val="333333"/>
                </a:solidFill>
                <a:effectLst/>
                <a:latin typeface="Arial Unicode MS" panose="020B0604020202020204" pitchFamily="34" charset="-128"/>
                <a:ea typeface="Arial Unicode MS" panose="020B0604020202020204" pitchFamily="34" charset="-128"/>
              </a:rPr>
              <a:t>pLI</a:t>
            </a:r>
            <a:r>
              <a:rPr lang="en-GB" sz="1600" b="0" i="0" u="none" strike="noStrike" dirty="0">
                <a:solidFill>
                  <a:srgbClr val="333333"/>
                </a:solidFill>
                <a:effectLst/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</a:p>
          <a:p>
            <a:endParaRPr lang="en-GB" sz="1600" b="0" i="0" u="none" strike="noStrike" dirty="0">
              <a:solidFill>
                <a:srgbClr val="333333"/>
              </a:solidFill>
              <a:effectLst/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29997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2006</TotalTime>
  <Words>1452</Words>
  <Application>Microsoft Macintosh PowerPoint</Application>
  <PresentationFormat>Widescreen</PresentationFormat>
  <Paragraphs>157</Paragraphs>
  <Slides>23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 Unicode MS</vt:lpstr>
      <vt:lpstr>Arial</vt:lpstr>
      <vt:lpstr>Calibri</vt:lpstr>
      <vt:lpstr>Calibri Light</vt:lpstr>
      <vt:lpstr>Cambria</vt:lpstr>
      <vt:lpstr>Office Theme</vt:lpstr>
      <vt:lpstr>Syndromic vs Non-Syndromic Autism </vt:lpstr>
      <vt:lpstr>Syndromic Autism vs Non-syndromic Autism</vt:lpstr>
      <vt:lpstr>Research Question &amp; Data Source</vt:lpstr>
      <vt:lpstr>Data Processing: Regrouped autism subtypes</vt:lpstr>
      <vt:lpstr>Autism Gene Metrics: Disease Specificity Index (DSI)</vt:lpstr>
      <vt:lpstr>Disease Specificity Index (DSI) of All Genes</vt:lpstr>
      <vt:lpstr>Autism Gene Metrics: Disease Pleiotropy Index (DPI)</vt:lpstr>
      <vt:lpstr>Disease Pleiotropy Index (DPI) of All Genes</vt:lpstr>
      <vt:lpstr>Autism Gene Metrics: Loss-of-Function Tolerance(LFT)</vt:lpstr>
      <vt:lpstr>Loss-of-Function Tolerance(LFT) of All Genes</vt:lpstr>
      <vt:lpstr>Shared Genes</vt:lpstr>
      <vt:lpstr>Autism-Gene Bipartite Network</vt:lpstr>
      <vt:lpstr>PowerPoint Presentation</vt:lpstr>
      <vt:lpstr>Autism Disease Unipartite Network</vt:lpstr>
      <vt:lpstr>Disease Network for Autism &amp; Their Neighbors </vt:lpstr>
      <vt:lpstr>Network (p&lt;.0001) Centrality Metrics: All Diseases</vt:lpstr>
      <vt:lpstr>Network (p&lt;.0001) Centrality Metrics: Autism Subtypes</vt:lpstr>
      <vt:lpstr>Network Centrality Metrics for Autism</vt:lpstr>
      <vt:lpstr>Does Non-Syndromic Autism Really Behave Differently?</vt:lpstr>
      <vt:lpstr>Network Centrality Metrics for Autism</vt:lpstr>
      <vt:lpstr>PowerPoint Presentation</vt:lpstr>
      <vt:lpstr>Limitation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Network Analysis Approch to Autism </dc:title>
  <dc:creator>A3751</dc:creator>
  <cp:lastModifiedBy>Hao Chen</cp:lastModifiedBy>
  <cp:revision>188</cp:revision>
  <dcterms:created xsi:type="dcterms:W3CDTF">2023-11-28T15:04:53Z</dcterms:created>
  <dcterms:modified xsi:type="dcterms:W3CDTF">2023-12-19T18:27:28Z</dcterms:modified>
</cp:coreProperties>
</file>

<file path=docProps/thumbnail.jpeg>
</file>